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717DA6-4830-4988-A74E-3646230B32CA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CA62A-A33A-4D75-BE66-7A4907F81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-educational tool for acquainting</a:t>
            </a:r>
            <a:r>
              <a:rPr lang="en-US" baseline="0" dirty="0" smtClean="0"/>
              <a:t> with </a:t>
            </a:r>
            <a:r>
              <a:rPr lang="en-US" baseline="0" dirty="0" err="1" smtClean="0"/>
              <a:t>polynomiography</a:t>
            </a:r>
            <a:r>
              <a:rPr lang="en-US" baseline="0" dirty="0" smtClean="0"/>
              <a:t>, complex polynomials, and root behavior</a:t>
            </a:r>
          </a:p>
          <a:p>
            <a:r>
              <a:rPr lang="en-US" baseline="0" dirty="0" smtClean="0"/>
              <a:t>-can be used by mathematicians to analyze root development from degree to increasing degree and uncover principles that govern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CA62A-A33A-4D75-BE66-7A4907F816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06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8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54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8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63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6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7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2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4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89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AF3C7-D333-405A-9F23-C7F57A3C1845}" type="datetimeFigureOut">
              <a:rPr lang="en-US" smtClean="0"/>
              <a:t>7/13/2011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757D9-D550-4942-A867-0BFFCE6E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42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imax.rutgers.edu/~costas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ynomiography.com/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Final Presentation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Constantine </a:t>
            </a:r>
            <a:r>
              <a:rPr lang="en-US" dirty="0" err="1" smtClean="0">
                <a:solidFill>
                  <a:schemeClr val="tx1"/>
                </a:solidFill>
              </a:rPr>
              <a:t>Stoumbos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with mentor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Bahman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Kalantari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464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385"/>
    </mc:Choice>
    <mc:Fallback>
      <p:transition spd="slow" advTm="1938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Quick Review: </a:t>
            </a:r>
            <a:r>
              <a:rPr lang="en-US" dirty="0" smtClean="0"/>
              <a:t>What is </a:t>
            </a:r>
            <a:r>
              <a:rPr lang="en-US" dirty="0" err="1" smtClean="0"/>
              <a:t>polynomiography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Kalantari</a:t>
            </a:r>
            <a:r>
              <a:rPr lang="en-US" dirty="0" smtClean="0"/>
              <a:t> informally defines </a:t>
            </a:r>
            <a:r>
              <a:rPr lang="en-US" dirty="0" err="1" smtClean="0"/>
              <a:t>polynomiography</a:t>
            </a:r>
            <a:r>
              <a:rPr lang="en-US" dirty="0" smtClean="0"/>
              <a:t> as a certain graph of polynomials</a:t>
            </a:r>
          </a:p>
          <a:p>
            <a:r>
              <a:rPr lang="en-US" dirty="0" smtClean="0"/>
              <a:t>He formally defines it as  the art and science of visualization in approximation of the zeros of complex polynomials, via fractal and non-fractal images created using the mathematical convergence properties of iteration functions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39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2258"/>
    </mc:Choice>
    <mc:Fallback>
      <p:transition spd="slow" advTm="3225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Iteration functions are used to determine which points will eventually map to the roots of the function being analyzed, essentially the objective of </a:t>
            </a:r>
            <a:r>
              <a:rPr lang="en-US" b="1" dirty="0" err="1" smtClean="0"/>
              <a:t>polynomiography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Newton’s Method is an example:</a:t>
            </a:r>
            <a:br>
              <a:rPr lang="en-US" b="1" dirty="0" smtClean="0"/>
            </a:br>
            <a:r>
              <a:rPr lang="en-US" b="1" i="1" dirty="0" smtClean="0"/>
              <a:t>N</a:t>
            </a:r>
            <a:r>
              <a:rPr lang="en-US" b="1" dirty="0" smtClean="0"/>
              <a:t>(</a:t>
            </a:r>
            <a:r>
              <a:rPr lang="en-US" b="1" i="1" dirty="0" smtClean="0"/>
              <a:t>z</a:t>
            </a:r>
            <a:r>
              <a:rPr lang="en-US" b="1" dirty="0" smtClean="0"/>
              <a:t>) = </a:t>
            </a:r>
            <a:r>
              <a:rPr lang="en-US" b="1" i="1" dirty="0" smtClean="0"/>
              <a:t>z − p</a:t>
            </a:r>
            <a:r>
              <a:rPr lang="en-US" b="1" dirty="0" smtClean="0"/>
              <a:t>(</a:t>
            </a:r>
            <a:r>
              <a:rPr lang="en-US" b="1" i="1" dirty="0" smtClean="0"/>
              <a:t>z</a:t>
            </a:r>
            <a:r>
              <a:rPr lang="en-US" b="1" dirty="0" smtClean="0"/>
              <a:t>)</a:t>
            </a:r>
            <a:r>
              <a:rPr lang="en-US" b="1" i="1" dirty="0" smtClean="0"/>
              <a:t>/p’</a:t>
            </a:r>
            <a:r>
              <a:rPr lang="en-US" b="1" dirty="0" smtClean="0"/>
              <a:t>(</a:t>
            </a:r>
            <a:r>
              <a:rPr lang="en-US" b="1" i="1" dirty="0" smtClean="0"/>
              <a:t>z</a:t>
            </a:r>
            <a:r>
              <a:rPr lang="en-US" b="1" dirty="0" smtClean="0"/>
              <a:t>)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By producing a graph of these regions of convergence, or </a:t>
            </a:r>
            <a:r>
              <a:rPr lang="en-US" b="1" dirty="0" err="1" smtClean="0"/>
              <a:t>polynomiograph</a:t>
            </a:r>
            <a:r>
              <a:rPr lang="en-US" b="1" dirty="0" smtClean="0"/>
              <a:t>, we can represent functions is a new way:</a:t>
            </a:r>
          </a:p>
          <a:p>
            <a:pPr marL="3200400" lvl="7" indent="0">
              <a:buNone/>
            </a:pPr>
            <a:r>
              <a:rPr lang="en-US" b="1" dirty="0" smtClean="0"/>
              <a:t>   </a:t>
            </a:r>
          </a:p>
          <a:p>
            <a:pPr marL="3200400" lvl="7" indent="0">
              <a:buNone/>
            </a:pPr>
            <a:endParaRPr lang="en-US" b="1" dirty="0"/>
          </a:p>
          <a:p>
            <a:pPr marL="3200400" lvl="7" indent="0">
              <a:buNone/>
            </a:pPr>
            <a:endParaRPr lang="en-US" b="1" dirty="0" smtClean="0"/>
          </a:p>
          <a:p>
            <a:pPr marL="3200400" lvl="7" indent="0">
              <a:buNone/>
            </a:pPr>
            <a:endParaRPr lang="en-US" b="1" dirty="0"/>
          </a:p>
          <a:p>
            <a:pPr marL="3200400" lvl="7" indent="0">
              <a:buNone/>
            </a:pPr>
            <a:r>
              <a:rPr lang="en-US" sz="3200" b="1" dirty="0" smtClean="0"/>
              <a:t>    VS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56" y="4038601"/>
            <a:ext cx="2286000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038600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75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287"/>
    </mc:Choice>
    <mc:Fallback>
      <p:transition spd="slow" advTm="9928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What’s New?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In my study of </a:t>
            </a:r>
            <a:r>
              <a:rPr lang="en-US" b="1" dirty="0" err="1" smtClean="0">
                <a:solidFill>
                  <a:srgbClr val="FFFF00"/>
                </a:solidFill>
              </a:rPr>
              <a:t>polynomiography</a:t>
            </a:r>
            <a:r>
              <a:rPr lang="en-US" b="1" dirty="0" smtClean="0">
                <a:solidFill>
                  <a:srgbClr val="FFFF00"/>
                </a:solidFill>
              </a:rPr>
              <a:t>, I have developed a program which allows one to easily play around with </a:t>
            </a:r>
            <a:r>
              <a:rPr lang="en-US" b="1" dirty="0" err="1" smtClean="0">
                <a:solidFill>
                  <a:srgbClr val="FFFF00"/>
                </a:solidFill>
              </a:rPr>
              <a:t>Voronoi</a:t>
            </a:r>
            <a:r>
              <a:rPr lang="en-US" b="1" dirty="0" smtClean="0">
                <a:solidFill>
                  <a:srgbClr val="FFFF00"/>
                </a:solidFill>
              </a:rPr>
              <a:t> diagrams (the “skeletons” of </a:t>
            </a:r>
            <a:r>
              <a:rPr lang="en-US" b="1" dirty="0" err="1" smtClean="0">
                <a:solidFill>
                  <a:srgbClr val="FFFF00"/>
                </a:solidFill>
              </a:rPr>
              <a:t>polynomiographs</a:t>
            </a:r>
            <a:r>
              <a:rPr lang="en-US" b="1" dirty="0" smtClean="0">
                <a:solidFill>
                  <a:srgbClr val="FFFF00"/>
                </a:solidFill>
              </a:rPr>
              <a:t>) </a:t>
            </a:r>
            <a:r>
              <a:rPr lang="en-US" b="1" dirty="0" smtClean="0">
                <a:solidFill>
                  <a:srgbClr val="FFFF00"/>
                </a:solidFill>
              </a:rPr>
              <a:t>and convex hulls</a:t>
            </a:r>
          </a:p>
          <a:p>
            <a:pPr marL="0" indent="0">
              <a:buNone/>
            </a:pP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This allows one to develop a better understanding of the advantages of </a:t>
            </a:r>
            <a:r>
              <a:rPr lang="en-US" b="1" dirty="0" err="1" smtClean="0">
                <a:solidFill>
                  <a:srgbClr val="FFFF00"/>
                </a:solidFill>
              </a:rPr>
              <a:t>polynomiography</a:t>
            </a:r>
            <a:endParaRPr lang="en-US" b="1" dirty="0" smtClean="0">
              <a:solidFill>
                <a:srgbClr val="FFFF00"/>
              </a:solidFill>
            </a:endParaRPr>
          </a:p>
          <a:p>
            <a:endParaRPr lang="en-US" b="1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FF00"/>
                </a:solidFill>
                <a:hlinkClick r:id="rId4"/>
              </a:rPr>
              <a:t>http://dimax.rutgers.edu/~costas/</a:t>
            </a:r>
            <a:endParaRPr lang="en-US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65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1711"/>
    </mc:Choice>
    <mc:Fallback>
      <p:transition spd="slow" advTm="11171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I’m also working on an optimization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problem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that involves the placement of a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security camera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 an art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exhibit</a:t>
            </a:r>
          </a:p>
          <a:p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But what does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this have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 do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with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polynomiography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and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complex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polynomials?</a:t>
            </a:r>
          </a:p>
          <a:p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 turns out that answering our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question is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equivalent to maximizing the modulus of a polynomial whose roots are the three vertices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00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Listening!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All images from </a:t>
            </a:r>
            <a:r>
              <a:rPr lang="en-US" dirty="0" smtClean="0">
                <a:hlinkClick r:id="rId3"/>
              </a:rPr>
              <a:t>www.polynomiography.com</a:t>
            </a:r>
            <a:r>
              <a:rPr lang="en-US" dirty="0" smtClean="0"/>
              <a:t>, Dr. </a:t>
            </a:r>
            <a:r>
              <a:rPr lang="en-US" dirty="0" err="1" smtClean="0"/>
              <a:t>Kalantari’s</a:t>
            </a:r>
            <a:r>
              <a:rPr lang="en-US" dirty="0" smtClean="0"/>
              <a:t> website</a:t>
            </a:r>
          </a:p>
        </p:txBody>
      </p:sp>
    </p:spTree>
    <p:extLst>
      <p:ext uri="{BB962C8B-B14F-4D97-AF65-F5344CB8AC3E}">
        <p14:creationId xmlns:p14="http://schemas.microsoft.com/office/powerpoint/2010/main" val="2916860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224</Words>
  <Application>Microsoft Office PowerPoint</Application>
  <PresentationFormat>On-screen Show (4:3)</PresentationFormat>
  <Paragraphs>34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Final Presentation</vt:lpstr>
      <vt:lpstr>Quick Review: What is polynomiography?</vt:lpstr>
      <vt:lpstr>PowerPoint Presentation</vt:lpstr>
      <vt:lpstr>What’s New?</vt:lpstr>
      <vt:lpstr>Additional Project</vt:lpstr>
      <vt:lpstr>Thanks for Listening!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Presentation</dc:title>
  <dc:creator>Constantine</dc:creator>
  <cp:lastModifiedBy>Constantine</cp:lastModifiedBy>
  <cp:revision>6</cp:revision>
  <dcterms:created xsi:type="dcterms:W3CDTF">2011-07-13T20:35:21Z</dcterms:created>
  <dcterms:modified xsi:type="dcterms:W3CDTF">2011-07-13T22:15:07Z</dcterms:modified>
</cp:coreProperties>
</file>